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57" r:id="rId3"/>
    <p:sldId id="286" r:id="rId4"/>
    <p:sldId id="283" r:id="rId5"/>
    <p:sldId id="284" r:id="rId6"/>
    <p:sldId id="259" r:id="rId7"/>
    <p:sldId id="287" r:id="rId8"/>
    <p:sldId id="288" r:id="rId9"/>
    <p:sldId id="289" r:id="rId10"/>
    <p:sldId id="261" r:id="rId11"/>
    <p:sldId id="262" r:id="rId12"/>
    <p:sldId id="263" r:id="rId13"/>
    <p:sldId id="290" r:id="rId14"/>
    <p:sldId id="264" r:id="rId15"/>
    <p:sldId id="265" r:id="rId16"/>
    <p:sldId id="266" r:id="rId17"/>
    <p:sldId id="267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42F11-3023-4E39-B22D-596BAB953A9B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79FE5-E642-4C8D-B0E8-63B7F7DD8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41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7B65-9194-43A2-9ABE-830C34DF2CD6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30A9-CEF1-4046-B710-043BDD4F82D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7B65-9194-43A2-9ABE-830C34DF2CD6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30A9-CEF1-4046-B710-043BDD4F8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7B65-9194-43A2-9ABE-830C34DF2CD6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30A9-CEF1-4046-B710-043BDD4F8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7B65-9194-43A2-9ABE-830C34DF2CD6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30A9-CEF1-4046-B710-043BDD4F8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7B65-9194-43A2-9ABE-830C34DF2CD6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E1F30A9-CEF1-4046-B710-043BDD4F82D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7B65-9194-43A2-9ABE-830C34DF2CD6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30A9-CEF1-4046-B710-043BDD4F8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7B65-9194-43A2-9ABE-830C34DF2CD6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30A9-CEF1-4046-B710-043BDD4F8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7B65-9194-43A2-9ABE-830C34DF2CD6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30A9-CEF1-4046-B710-043BDD4F8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7B65-9194-43A2-9ABE-830C34DF2CD6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30A9-CEF1-4046-B710-043BDD4F8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7B65-9194-43A2-9ABE-830C34DF2CD6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30A9-CEF1-4046-B710-043BDD4F8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7B65-9194-43A2-9ABE-830C34DF2CD6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30A9-CEF1-4046-B710-043BDD4F8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6527B65-9194-43A2-9ABE-830C34DF2CD6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E1F30A9-CEF1-4046-B710-043BDD4F82D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 E-Portfolios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400" dirty="0" smtClean="0"/>
              <a:t>Building a Record of Performance</a:t>
            </a:r>
          </a:p>
          <a:p>
            <a:r>
              <a:rPr lang="en-US" sz="1400" dirty="0" smtClean="0"/>
              <a:t>Kenneth J. Hirsh</a:t>
            </a:r>
          </a:p>
          <a:p>
            <a:r>
              <a:rPr lang="en-US" sz="1400" dirty="0" smtClean="0"/>
              <a:t>University of Cincinnati College of Law</a:t>
            </a:r>
          </a:p>
          <a:p>
            <a:r>
              <a:rPr lang="en-US" sz="1400" dirty="0" smtClean="0"/>
              <a:t>ken.hirsh@uc.edu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621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38400"/>
            <a:ext cx="8035318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68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2.0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2133600"/>
            <a:ext cx="108739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799" y="3444240"/>
            <a:ext cx="3343751" cy="899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953000"/>
            <a:ext cx="4242661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192" y="2209800"/>
            <a:ext cx="261257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68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Adoption and Success?</a:t>
            </a:r>
            <a:endParaRPr lang="en-US" dirty="0"/>
          </a:p>
        </p:txBody>
      </p:sp>
      <p:pic>
        <p:nvPicPr>
          <p:cNvPr id="4" name="Content Placeholder 3" title="Gartner Hype Cycle in Higher Education 20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05" y="1600200"/>
            <a:ext cx="7645790" cy="4708525"/>
          </a:xfrm>
        </p:spPr>
      </p:pic>
      <p:sp>
        <p:nvSpPr>
          <p:cNvPr id="5" name="TextBox 4"/>
          <p:cNvSpPr txBox="1"/>
          <p:nvPr/>
        </p:nvSpPr>
        <p:spPr>
          <a:xfrm>
            <a:off x="838200" y="65532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Gartner Hype Cycle in Higher Education, 2011, © Gartner,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8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Adoption and Success?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05" y="1600200"/>
            <a:ext cx="7645790" cy="4708524"/>
          </a:xfrm>
        </p:spPr>
      </p:pic>
      <p:sp>
        <p:nvSpPr>
          <p:cNvPr id="5" name="TextBox 4"/>
          <p:cNvSpPr txBox="1"/>
          <p:nvPr/>
        </p:nvSpPr>
        <p:spPr>
          <a:xfrm>
            <a:off x="838200" y="65532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Gartner Hype Cycle in Higher Education, 2011, © Gartner,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57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Experience in “Becoming a Professional”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676400"/>
            <a:ext cx="7543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fontAlgn="base">
              <a:buFont typeface="Arial" pitchFamily="34" charset="0"/>
              <a:buChar char="•"/>
            </a:pPr>
            <a:r>
              <a:rPr lang="en-US" dirty="0"/>
              <a:t>Enhance students’ understanding of the nature and challenges facing the legal profession in a time of significant change</a:t>
            </a:r>
            <a:r>
              <a:rPr lang="en-US" dirty="0" smtClean="0"/>
              <a:t>.</a:t>
            </a:r>
          </a:p>
          <a:p>
            <a:pPr marL="285750" lvl="0" indent="-285750" fontAlgn="base">
              <a:buFont typeface="Arial" pitchFamily="34" charset="0"/>
              <a:buChar char="•"/>
            </a:pPr>
            <a:endParaRPr lang="en-US" dirty="0" smtClean="0"/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en-US" dirty="0" smtClean="0"/>
              <a:t>Develop </a:t>
            </a:r>
            <a:r>
              <a:rPr lang="en-US" dirty="0"/>
              <a:t>identified skills not generally taught in other law school classes, using both cognitive and skill-development strategies</a:t>
            </a:r>
            <a:r>
              <a:rPr lang="en-US" dirty="0" smtClean="0"/>
              <a:t>.</a:t>
            </a:r>
          </a:p>
          <a:p>
            <a:pPr marL="285750" lvl="0" indent="-285750" fontAlgn="base">
              <a:buFont typeface="Arial" pitchFamily="34" charset="0"/>
              <a:buChar char="•"/>
            </a:pPr>
            <a:endParaRPr lang="en-US" dirty="0"/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en-US" dirty="0"/>
              <a:t>Encourage students to engage in reflection and shape their professional paths based on deeper understandings of their personal and professional </a:t>
            </a:r>
            <a:r>
              <a:rPr lang="en-US" dirty="0" smtClean="0"/>
              <a:t>identities</a:t>
            </a:r>
          </a:p>
          <a:p>
            <a:pPr marL="285750" lvl="0" indent="-285750" fontAlgn="base">
              <a:buFont typeface="Arial" pitchFamily="34" charset="0"/>
              <a:buChar char="•"/>
            </a:pPr>
            <a:endParaRPr lang="en-US" dirty="0"/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en-US" dirty="0"/>
              <a:t>Encourage students to understand how their personal values (along with professional values) can shape their future trajectories</a:t>
            </a:r>
          </a:p>
        </p:txBody>
      </p:sp>
    </p:spTree>
    <p:extLst>
      <p:ext uri="{BB962C8B-B14F-4D97-AF65-F5344CB8AC3E}">
        <p14:creationId xmlns:p14="http://schemas.microsoft.com/office/powerpoint/2010/main" val="7868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29" y="1219200"/>
            <a:ext cx="8247063" cy="581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68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for Fall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with iWebfolio?</a:t>
            </a:r>
          </a:p>
          <a:p>
            <a:r>
              <a:rPr lang="en-US" dirty="0" smtClean="0"/>
              <a:t>Use Throughout Semester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8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at the beginning…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“Becoming a Professional”</a:t>
            </a:r>
          </a:p>
          <a:p>
            <a:pPr lvl="1"/>
            <a:r>
              <a:rPr lang="en-US" dirty="0" smtClean="0"/>
              <a:t>Joint capstone course led by our dean, Louis Bilionis and Prof. / Dean Emeritus Judith Welch Wegner of UNC-CH, also one of the authors of “Educating Lawyers: Preparation for the Practice of Law” a/k/a the Carnegie Foundation Report</a:t>
            </a:r>
          </a:p>
          <a:p>
            <a:pPr lvl="1"/>
            <a:r>
              <a:rPr lang="en-US" dirty="0" smtClean="0"/>
              <a:t>Key element of the course is self-reflection the role of attorneys as professionals and the student’s internalizing that role.</a:t>
            </a:r>
          </a:p>
          <a:p>
            <a:pPr lvl="1"/>
            <a:r>
              <a:rPr lang="en-US" dirty="0" smtClean="0"/>
              <a:t>Professors Wegner and Bilionis want to include e-portfolios as a mode for fulfilling that element.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07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an E-</a:t>
            </a:r>
            <a:r>
              <a:rPr lang="en-US" dirty="0" err="1" smtClean="0"/>
              <a:t>Porftolio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An e-portfolio is a digitized collection of artifacts including demonstrations, resources, and accomplishments that represent an individual, group, or institution.</a:t>
            </a:r>
          </a:p>
          <a:p>
            <a:r>
              <a:rPr lang="en-US" i="1" dirty="0" smtClean="0"/>
              <a:t>An e-portfolio is more than a simple collection—it can also serve as an administrative tool to manage and organize work created with different applications and to control who can see the work.</a:t>
            </a:r>
          </a:p>
          <a:p>
            <a:r>
              <a:rPr lang="en-US" i="1" dirty="0" smtClean="0"/>
              <a:t>E-portfolios encourage personal reflection and often involve the exchange of ideas and feedback.</a:t>
            </a:r>
          </a:p>
          <a:p>
            <a:pPr lvl="1"/>
            <a:r>
              <a:rPr lang="en-US" sz="1900" dirty="0"/>
              <a:t>Lorenzo, G., and J. </a:t>
            </a:r>
            <a:r>
              <a:rPr lang="en-US" sz="1900" dirty="0" err="1"/>
              <a:t>Ittelson</a:t>
            </a:r>
            <a:r>
              <a:rPr lang="en-US" sz="1900" dirty="0"/>
              <a:t>. "An overview of e-portfolios</a:t>
            </a:r>
            <a:r>
              <a:rPr lang="en-US" sz="1900" dirty="0" smtClean="0"/>
              <a:t>.“ </a:t>
            </a:r>
            <a:r>
              <a:rPr lang="en-US" sz="1900" i="1" dirty="0" smtClean="0"/>
              <a:t>Educause </a:t>
            </a:r>
            <a:r>
              <a:rPr lang="en-US" sz="1900" i="1" dirty="0"/>
              <a:t>Learning Initiative</a:t>
            </a:r>
            <a:r>
              <a:rPr lang="en-US" sz="1900" dirty="0"/>
              <a:t>. Educause, 2005. </a:t>
            </a:r>
            <a:endParaRPr lang="en-US" sz="1900" i="1" dirty="0"/>
          </a:p>
        </p:txBody>
      </p:sp>
    </p:spTree>
    <p:extLst>
      <p:ext uri="{BB962C8B-B14F-4D97-AF65-F5344CB8AC3E}">
        <p14:creationId xmlns:p14="http://schemas.microsoft.com/office/powerpoint/2010/main" val="7868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Portfolios in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 a new idea</a:t>
            </a:r>
          </a:p>
          <a:p>
            <a:r>
              <a:rPr lang="en-US" dirty="0" smtClean="0"/>
              <a:t>Artifacts are a key product of the educational process and translate into professional output</a:t>
            </a:r>
          </a:p>
          <a:p>
            <a:pPr lvl="1"/>
            <a:r>
              <a:rPr lang="en-US" dirty="0" smtClean="0"/>
              <a:t>Design and Fine Arts</a:t>
            </a:r>
          </a:p>
          <a:p>
            <a:pPr lvl="1"/>
            <a:r>
              <a:rPr lang="en-US" dirty="0" smtClean="0"/>
              <a:t>Architecture</a:t>
            </a:r>
          </a:p>
          <a:p>
            <a:pPr lvl="1"/>
            <a:r>
              <a:rPr lang="en-US" dirty="0" smtClean="0"/>
              <a:t>Theater</a:t>
            </a:r>
          </a:p>
          <a:p>
            <a:r>
              <a:rPr lang="en-US" dirty="0" smtClean="0"/>
              <a:t>Education Programs</a:t>
            </a:r>
          </a:p>
          <a:p>
            <a:pPr lvl="1"/>
            <a:r>
              <a:rPr lang="en-US" dirty="0" smtClean="0"/>
              <a:t>Here portfolios have been used to show completion of standards</a:t>
            </a:r>
          </a:p>
          <a:p>
            <a:pPr lvl="2"/>
            <a:r>
              <a:rPr lang="en-US" dirty="0" smtClean="0"/>
              <a:t>Degree</a:t>
            </a:r>
          </a:p>
          <a:p>
            <a:pPr lvl="2"/>
            <a:r>
              <a:rPr lang="en-US" dirty="0" smtClean="0"/>
              <a:t>State Licensure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8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3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8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Features for Portfolios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5035865"/>
            <a:ext cx="8229600" cy="1836573"/>
          </a:xfrm>
        </p:spPr>
        <p:txBody>
          <a:bodyPr/>
          <a:lstStyle/>
          <a:p>
            <a:r>
              <a:rPr lang="en-US" dirty="0" smtClean="0"/>
              <a:t>Artifacts</a:t>
            </a:r>
            <a:endParaRPr lang="en-US" dirty="0"/>
          </a:p>
        </p:txBody>
      </p:sp>
      <p:pic>
        <p:nvPicPr>
          <p:cNvPr id="1026" name="Picture 2" descr="C:\Users\hirshkh.LAW\AppData\Local\Microsoft\Windows\Temporary Internet Files\Content.IE5\INAC3QBI\MP90031396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3951369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hirshkh.LAW\AppData\Local\Microsoft\Windows\Temporary Internet Files\Content.IE5\72AGLWGA\MP90043132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06579"/>
            <a:ext cx="3473577" cy="351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68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Features for Portfolios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Rubric—the structure and specifications for evaluation of work</a:t>
            </a:r>
          </a:p>
          <a:p>
            <a:r>
              <a:rPr lang="en-US" dirty="0" smtClean="0"/>
              <a:t>Self-reflection—How did I do? What do I think about this? How does what I learned apply to my goals?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8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the ‘E’ to 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Portability</a:t>
            </a:r>
          </a:p>
          <a:p>
            <a:r>
              <a:rPr lang="en-US" dirty="0" smtClean="0"/>
              <a:t>Sharing</a:t>
            </a:r>
          </a:p>
          <a:p>
            <a:r>
              <a:rPr lang="en-US" dirty="0" smtClean="0"/>
              <a:t>Customized just-in-time 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88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few words on E-Portfolio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88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Marketplace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57400"/>
            <a:ext cx="2028825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057400"/>
            <a:ext cx="166420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5248" y="3810000"/>
            <a:ext cx="1914525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388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tudent E-Portfolio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Start at the beginning…&amp;quot;&quot;/&gt;&lt;property id=&quot;20307&quot; value=&quot;257&quot;/&gt;&lt;/object&gt;&lt;object type=&quot;3&quot; unique_id=&quot;10007&quot;&gt;&lt;property id=&quot;20148&quot; value=&quot;5&quot;/&gt;&lt;property id=&quot;20300&quot; value=&quot;Slide 6 - &amp;quot;Key Features for Portfolios&amp;quot;&quot;/&gt;&lt;property id=&quot;20307&quot; value=&quot;259&quot;/&gt;&lt;/object&gt;&lt;object type=&quot;3&quot; unique_id=&quot;10009&quot;&gt;&lt;property id=&quot;20148&quot; value=&quot;5&quot;/&gt;&lt;property id=&quot;20300&quot; value=&quot;Slide 10 - &amp;quot;OSPI&amp;quot;&quot;/&gt;&lt;property id=&quot;20307&quot; value=&quot;261&quot;/&gt;&lt;/object&gt;&lt;object type=&quot;3&quot; unique_id=&quot;10010&quot;&gt;&lt;property id=&quot;20148&quot; value=&quot;5&quot;/&gt;&lt;property id=&quot;20300&quot; value=&quot;Slide 11 - &amp;quot;Web 2.0 Tools&amp;quot;&quot;/&gt;&lt;property id=&quot;20307&quot; value=&quot;262&quot;/&gt;&lt;/object&gt;&lt;object type=&quot;3&quot; unique_id=&quot;10011&quot;&gt;&lt;property id=&quot;20148&quot; value=&quot;5&quot;/&gt;&lt;property id=&quot;20300&quot; value=&quot;Slide 12 - &amp;quot;Adoption and Success?&amp;quot;&quot;/&gt;&lt;property id=&quot;20307&quot; value=&quot;263&quot;/&gt;&lt;/object&gt;&lt;object type=&quot;3&quot; unique_id=&quot;10012&quot;&gt;&lt;property id=&quot;20148&quot; value=&quot;5&quot;/&gt;&lt;property id=&quot;20300&quot; value=&quot;Slide 14 - &amp;quot;Our Experience in “Becoming a Professional”&amp;quot;&quot;/&gt;&lt;property id=&quot;20307&quot; value=&quot;264&quot;/&gt;&lt;/object&gt;&lt;object type=&quot;3&quot; unique_id=&quot;10013&quot;&gt;&lt;property id=&quot;20148&quot; value=&quot;5&quot;/&gt;&lt;property id=&quot;20300&quot; value=&quot;Slide 15 - &amp;quot;Challenges&amp;quot;&quot;/&gt;&lt;property id=&quot;20307&quot; value=&quot;265&quot;/&gt;&lt;/object&gt;&lt;object type=&quot;3&quot; unique_id=&quot;10014&quot;&gt;&lt;property id=&quot;20148&quot; value=&quot;5&quot;/&gt;&lt;property id=&quot;20300&quot; value=&quot;Slide 16 - &amp;quot;Planning for Fall 2012&amp;quot;&quot;/&gt;&lt;property id=&quot;20307&quot; value=&quot;266&quot;/&gt;&lt;/object&gt;&lt;object type=&quot;3&quot; unique_id=&quot;10015&quot;&gt;&lt;property id=&quot;20148&quot; value=&quot;5&quot;/&gt;&lt;property id=&quot;20300&quot; value=&quot;Slide 17&quot;/&gt;&lt;property id=&quot;20307&quot; value=&quot;267&quot;/&gt;&lt;/object&gt;&lt;object type=&quot;3&quot; unique_id=&quot;10322&quot;&gt;&lt;property id=&quot;20148&quot; value=&quot;5&quot;/&gt;&lt;property id=&quot;20300&quot; value=&quot;Slide 3 - &amp;quot;What is an E-Porftolio?&amp;quot;&quot;/&gt;&lt;property id=&quot;20307&quot; value=&quot;286&quot;/&gt;&lt;/object&gt;&lt;object type=&quot;3&quot; unique_id=&quot;10323&quot;&gt;&lt;property id=&quot;20148&quot; value=&quot;5&quot;/&gt;&lt;property id=&quot;20300&quot; value=&quot;Slide 4 - &amp;quot;Portfolios in Education&amp;quot;&quot;/&gt;&lt;property id=&quot;20307&quot; value=&quot;283&quot;/&gt;&lt;/object&gt;&lt;object type=&quot;3&quot; unique_id=&quot;10324&quot;&gt;&lt;property id=&quot;20148&quot; value=&quot;5&quot;/&gt;&lt;property id=&quot;20300&quot; value=&quot;Slide 5 - &amp;quot;Key Features for Portfolios&amp;quot;&quot;/&gt;&lt;property id=&quot;20307&quot; value=&quot;284&quot;/&gt;&lt;/object&gt;&lt;object type=&quot;3&quot; unique_id=&quot;10800&quot;&gt;&lt;property id=&quot;20148&quot; value=&quot;5&quot;/&gt;&lt;property id=&quot;20300&quot; value=&quot;Slide 7 - &amp;quot;Adding the ‘E’ to Portfolio&amp;quot;&quot;/&gt;&lt;property id=&quot;20307&quot; value=&quot;287&quot;/&gt;&lt;/object&gt;&lt;object type=&quot;3&quot; unique_id=&quot;10801&quot;&gt;&lt;property id=&quot;20148&quot; value=&quot;5&quot;/&gt;&lt;property id=&quot;20300&quot; value=&quot;Slide 8 - &amp;quot;A few words on E-Portfolio Development&amp;quot;&quot;/&gt;&lt;property id=&quot;20307&quot; value=&quot;288&quot;/&gt;&lt;/object&gt;&lt;object type=&quot;3&quot; unique_id=&quot;10802&quot;&gt;&lt;property id=&quot;20148&quot; value=&quot;5&quot;/&gt;&lt;property id=&quot;20300&quot; value=&quot;Slide 9 - &amp;quot;The Marketplace Today&amp;quot;&quot;/&gt;&lt;property id=&quot;20307&quot; value=&quot;289&quot;/&gt;&lt;/object&gt;&lt;object type=&quot;3&quot; unique_id=&quot;10903&quot;&gt;&lt;property id=&quot;20148&quot; value=&quot;5&quot;/&gt;&lt;property id=&quot;20300&quot; value=&quot;Slide 13 - &amp;quot;Adoption and Success?&amp;quot;&quot;/&gt;&lt;property id=&quot;20307&quot; value=&quot;290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372</TotalTime>
  <Words>449</Words>
  <Application>Microsoft Office PowerPoint</Application>
  <PresentationFormat>On-screen Show (4:3)</PresentationFormat>
  <Paragraphs>54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Apex</vt:lpstr>
      <vt:lpstr>Student E-Portfolios</vt:lpstr>
      <vt:lpstr>Start at the beginning…</vt:lpstr>
      <vt:lpstr>What is an E-Porftolio?</vt:lpstr>
      <vt:lpstr>Portfolios in Education</vt:lpstr>
      <vt:lpstr>Key Features for Portfolios</vt:lpstr>
      <vt:lpstr>Key Features for Portfolios</vt:lpstr>
      <vt:lpstr>Adding the ‘E’ to Portfolio</vt:lpstr>
      <vt:lpstr>A few words on E-Portfolio Development</vt:lpstr>
      <vt:lpstr>The Marketplace Today</vt:lpstr>
      <vt:lpstr>OSPI</vt:lpstr>
      <vt:lpstr>Web 2.0 Tools</vt:lpstr>
      <vt:lpstr>Adoption and Success?</vt:lpstr>
      <vt:lpstr>Adoption and Success?</vt:lpstr>
      <vt:lpstr>Our Experience in “Becoming a Professional”</vt:lpstr>
      <vt:lpstr>Challenges</vt:lpstr>
      <vt:lpstr>Planning for Fall 2012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Hirsh</dc:creator>
  <cp:lastModifiedBy>Ken Hirsh</cp:lastModifiedBy>
  <cp:revision>23</cp:revision>
  <dcterms:created xsi:type="dcterms:W3CDTF">2012-06-18T13:05:58Z</dcterms:created>
  <dcterms:modified xsi:type="dcterms:W3CDTF">2012-06-19T12:46:06Z</dcterms:modified>
</cp:coreProperties>
</file>